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6545-3B40-4BBE-AED4-A4518EB15CB2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3A4E-EE88-479C-A40E-F2C5087D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6545-3B40-4BBE-AED4-A4518EB15CB2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3A4E-EE88-479C-A40E-F2C5087D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6545-3B40-4BBE-AED4-A4518EB15CB2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3A4E-EE88-479C-A40E-F2C5087D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6545-3B40-4BBE-AED4-A4518EB15CB2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3A4E-EE88-479C-A40E-F2C5087D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6545-3B40-4BBE-AED4-A4518EB15CB2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3A4E-EE88-479C-A40E-F2C5087D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6545-3B40-4BBE-AED4-A4518EB15CB2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3A4E-EE88-479C-A40E-F2C5087D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6545-3B40-4BBE-AED4-A4518EB15CB2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3A4E-EE88-479C-A40E-F2C5087D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6545-3B40-4BBE-AED4-A4518EB15CB2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3A4E-EE88-479C-A40E-F2C5087D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6545-3B40-4BBE-AED4-A4518EB15CB2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3A4E-EE88-479C-A40E-F2C5087D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6545-3B40-4BBE-AED4-A4518EB15CB2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3A4E-EE88-479C-A40E-F2C5087D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6545-3B40-4BBE-AED4-A4518EB15CB2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3A4E-EE88-479C-A40E-F2C5087D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76545-3B40-4BBE-AED4-A4518EB15CB2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F3A4E-EE88-479C-A40E-F2C5087D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2643206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66FF33"/>
            </a:solidFill>
          </a:ln>
        </p:spPr>
        <p:txBody>
          <a:bodyPr>
            <a:normAutofit/>
          </a:bodyPr>
          <a:lstStyle/>
          <a:p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кола молодого </a:t>
            </a:r>
            <a:r>
              <a:rPr lang="uk-UA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викладача в ЮПМЛ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857628"/>
            <a:ext cx="6317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 організації</a:t>
            </a:r>
          </a:p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навчання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Організаційна частина уроку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1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Мета: Мобілізувати учнів до праці, активізувати їх увагу, створити робочу атмосферу на уроці</a:t>
            </a:r>
          </a:p>
          <a:p>
            <a:pPr>
              <a:buNone/>
            </a:pPr>
            <a:r>
              <a:rPr lang="uk-UA" dirty="0"/>
              <a:t>	</a:t>
            </a:r>
            <a:r>
              <a:rPr lang="uk-UA" dirty="0" smtClean="0"/>
              <a:t>			</a:t>
            </a:r>
            <a:r>
              <a:rPr lang="uk-UA" sz="3600" b="1" dirty="0" smtClean="0">
                <a:solidFill>
                  <a:srgbClr val="002060"/>
                </a:solidFill>
              </a:rPr>
              <a:t>Компоненти: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bg1"/>
                </a:solidFill>
              </a:rPr>
              <a:t>Привітання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bg1"/>
                </a:solidFill>
              </a:rPr>
              <a:t>Виявлення готовності до уроку (зовнішній стан приміщення, робочих місць учнів, осанки та зовнішнього вигляду учнів)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bg1"/>
                </a:solidFill>
              </a:rPr>
              <a:t>Перевірка відвідування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Мотивація навчальної діяльності учнів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Суть</a:t>
            </a:r>
            <a:r>
              <a:rPr lang="uk-UA" dirty="0" smtClean="0"/>
              <a:t>: формування в учнів потреби вивчення конкретного навчального матеріалу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Містить</a:t>
            </a:r>
            <a:r>
              <a:rPr lang="uk-UA" dirty="0" smtClean="0"/>
              <a:t>: повідомлення теми, мети та завдань уроку, переконання учнів в індивідуальній та суспільній значимості навчання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Вивчення нового матеріалу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Основні вимоги: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Доступність викладу навчального матеріалу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Виділення основного, головного в повідомлюваних знаннях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Використання наочності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Організація зворотного зв'язку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Закріплення нового матеріалу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Основні методи: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Вибіркове фронтальне опитування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Колективна робота на вироблення вміння застосовувати набуті знання на практиці (розв'язування вправ, задач тощо)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Самостійна робота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Підбиття підсумків уроку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Основні елементи: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Коротке повідомлення про виконання запланованої мети та завдань уроку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Відображення позитивних та негативних аспектів діяльності класу та окремих учнів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Загальна оцінка роботи класу та окремих учнів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Повідомлення домашнього завдання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7030A0"/>
                </a:solidFill>
              </a:rPr>
              <a:t>Вимоги: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Домашнє завдання повинно складатися різнорівневі відповідно до 12-ти бальною системою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Викладач повинен пояснити, як потрібно виконувати домашнє завдання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Проконтролювати зроблений запис у зошитах учнів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7249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uk-U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План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Поняття про форми організації навчання.</a:t>
            </a:r>
          </a:p>
          <a:p>
            <a:r>
              <a:rPr lang="uk-UA" dirty="0" smtClean="0"/>
              <a:t> Історичний розвиток форм навчання</a:t>
            </a:r>
          </a:p>
          <a:p>
            <a:r>
              <a:rPr lang="uk-UA" dirty="0" smtClean="0"/>
              <a:t> Характеристика форм навчання</a:t>
            </a:r>
          </a:p>
          <a:p>
            <a:r>
              <a:rPr lang="uk-UA" dirty="0" smtClean="0"/>
              <a:t> Типи та структура уроків</a:t>
            </a:r>
          </a:p>
          <a:p>
            <a:r>
              <a:rPr lang="uk-UA" dirty="0" smtClean="0"/>
              <a:t> Вимоги до уроку та підготовка викладача до уроку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4393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85817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35824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8001055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Структура інтерактивного уроку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Мотивація навчальної діяльності (5%)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Представлення мети та очікуваних навчальних результатів (5%)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Надання необхідної інформації (10%)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Інтерактивна вправа – центральна частина заняття (60%)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Підбиття підсумків оцінювання результатів уроку (20%)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21536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Шляхи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удосконалення уроку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Різноманітність видів уроків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Максимальна щільність уроку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Насиченість уроку різними видами пізнавальної діяльності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Організація самостійної діяльності учні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Встановлення між предметних зв'язків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Підготовка викладача до уроку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786190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t="36913"/>
          <a:stretch>
            <a:fillRect/>
          </a:stretch>
        </p:blipFill>
        <p:spPr bwMode="auto">
          <a:xfrm>
            <a:off x="642910" y="1785926"/>
            <a:ext cx="564360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Попередня підготовка до уроку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Вивчення навчальної програми, підручників, посібників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Вивчення особливостей групи, контингенту учнів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</a:rPr>
              <a:t>Форма організації </a:t>
            </a:r>
            <a:br>
              <a:rPr lang="uk-UA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</a:rPr>
              <a:t>навчання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1538" y="2571744"/>
            <a:ext cx="7358114" cy="35719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Candara" pitchFamily="34" charset="0"/>
              </a:rPr>
              <a:t>Зовнішнє вираження </a:t>
            </a:r>
          </a:p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Candara" pitchFamily="34" charset="0"/>
              </a:rPr>
              <a:t>узгодженої діяльності викладача та учнів, що здійснюється у встановленому порядку і певному режимі</a:t>
            </a:r>
            <a:endParaRPr lang="ru-RU" sz="3600" b="1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Безпосередня підготовка до уроку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Формулювання мети і завдання уроку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Вивчення обсягу і змісту навчального матеріалу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Вибір форм організації навчання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Вибір методів і прийомів навчання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Наочно-технічне оснащення уроку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Визначення змісту й методики виконання домашнього завдання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Складання плану-конспекту уроку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Самоперевірка готовності до уроку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1537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Взаємозв'язок форм і методів навчання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1571612"/>
            <a:ext cx="9144000" cy="52863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ФОРМА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3500430" y="2571744"/>
            <a:ext cx="4929222" cy="2714644"/>
          </a:xfrm>
          <a:prstGeom prst="cloud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0393615" flipH="1">
            <a:off x="5555430" y="5237229"/>
            <a:ext cx="2691171" cy="707886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Історичний розвиток організаційних форм навчання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Індивідуальна форма</a:t>
            </a:r>
          </a:p>
          <a:p>
            <a:r>
              <a:rPr lang="uk-UA" dirty="0" smtClean="0"/>
              <a:t>Індивідуально-групова форма</a:t>
            </a:r>
          </a:p>
          <a:p>
            <a:r>
              <a:rPr lang="uk-UA" dirty="0" smtClean="0"/>
              <a:t>Система взаємного навчання</a:t>
            </a:r>
          </a:p>
          <a:p>
            <a:r>
              <a:rPr lang="uk-UA" dirty="0" smtClean="0"/>
              <a:t>Система вибіркового навчання</a:t>
            </a:r>
          </a:p>
          <a:p>
            <a:r>
              <a:rPr lang="uk-UA" dirty="0" smtClean="0"/>
              <a:t>Лабораторно-бригадна система навчання</a:t>
            </a:r>
          </a:p>
          <a:p>
            <a:r>
              <a:rPr lang="uk-UA" dirty="0" smtClean="0"/>
              <a:t>Класно-урочна система навчання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Перевірка домашнього завдання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Основні методи: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Усне індивідуальне опитування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Фронтальне опитування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Міні-диктанти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Робота біля дошки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Перевірка за допомогою карток-завдань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Комп'ютерне тестування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Урок основна форма організації навчання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357290" y="1571612"/>
            <a:ext cx="6429420" cy="514353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cs typeface="Aparajita" pitchFamily="34" charset="0"/>
              </a:rPr>
              <a:t>Логічно завершений, цілісний елемент навчально-виховного процесу, в якому представлені мета, засоби і методи навчання; проводиться з постійним складом учнів у відведених рамках занять за твердо встановленим розкладом і організацією навчання за одним і тим же навчальним матеріалом</a:t>
            </a:r>
            <a:endParaRPr lang="ru-RU" sz="2400" b="1" dirty="0"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715304" cy="5715040"/>
          </a:xfrm>
          <a:prstGeom prst="round2DiagRect">
            <a:avLst>
              <a:gd name="adj1" fmla="val 16667"/>
              <a:gd name="adj2" fmla="val 525"/>
            </a:avLst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Елементи уроку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Організаційна частина</a:t>
            </a:r>
          </a:p>
          <a:p>
            <a:r>
              <a:rPr lang="uk-UA" dirty="0" smtClean="0"/>
              <a:t>Мотивація навчальної діяльності</a:t>
            </a:r>
          </a:p>
          <a:p>
            <a:r>
              <a:rPr lang="uk-UA" dirty="0" smtClean="0"/>
              <a:t>Перевірка знань учнів</a:t>
            </a:r>
          </a:p>
          <a:p>
            <a:r>
              <a:rPr lang="uk-UA" dirty="0" smtClean="0"/>
              <a:t>Стимулювання навчальної діяльності</a:t>
            </a:r>
          </a:p>
          <a:p>
            <a:r>
              <a:rPr lang="uk-UA" dirty="0" smtClean="0"/>
              <a:t>Актуалізація опорних знань учнів</a:t>
            </a:r>
          </a:p>
          <a:p>
            <a:r>
              <a:rPr lang="uk-UA" dirty="0" smtClean="0"/>
              <a:t>Пояснення нового матеріалу</a:t>
            </a:r>
          </a:p>
          <a:p>
            <a:r>
              <a:rPr lang="uk-UA" dirty="0" smtClean="0"/>
              <a:t>Діагностика правильності засвоєння учнями знань</a:t>
            </a:r>
          </a:p>
          <a:p>
            <a:r>
              <a:rPr lang="uk-UA" dirty="0" smtClean="0"/>
              <a:t>Закріплення нового матеріалу</a:t>
            </a:r>
          </a:p>
          <a:p>
            <a:r>
              <a:rPr lang="uk-UA" dirty="0" smtClean="0"/>
              <a:t>Підбиття підсумків уроку</a:t>
            </a:r>
          </a:p>
          <a:p>
            <a:r>
              <a:rPr lang="uk-UA" dirty="0" smtClean="0"/>
              <a:t>Повідомлення домашнього завдання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476</Words>
  <Application>Microsoft Office PowerPoint</Application>
  <PresentationFormat>Экран (4:3)</PresentationFormat>
  <Paragraphs>99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Школа молодого викладача в ЮПМЛ</vt:lpstr>
      <vt:lpstr> План </vt:lpstr>
      <vt:lpstr>Форма організації  навчання</vt:lpstr>
      <vt:lpstr>Взаємозв'язок форм і методів навчання </vt:lpstr>
      <vt:lpstr>Історичний розвиток організаційних форм навчання</vt:lpstr>
      <vt:lpstr>Перевірка домашнього завдання</vt:lpstr>
      <vt:lpstr>Урок основна форма організації навчання</vt:lpstr>
      <vt:lpstr>Слайд 8</vt:lpstr>
      <vt:lpstr>Елементи уроку</vt:lpstr>
      <vt:lpstr>Організаційна частина уроку</vt:lpstr>
      <vt:lpstr>Мотивація навчальної діяльності учнів</vt:lpstr>
      <vt:lpstr>Слайд 12</vt:lpstr>
      <vt:lpstr>Вивчення нового матеріалу</vt:lpstr>
      <vt:lpstr>Закріплення нового матеріалу</vt:lpstr>
      <vt:lpstr>Підбиття підсумків уроку</vt:lpstr>
      <vt:lpstr>Повідомлення домашнього завдання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Структура інтерактивного уроку</vt:lpstr>
      <vt:lpstr>Слайд 25</vt:lpstr>
      <vt:lpstr>Слайд 26</vt:lpstr>
      <vt:lpstr>Шляхи удосконалення уроку</vt:lpstr>
      <vt:lpstr>Підготовка викладача до уроку</vt:lpstr>
      <vt:lpstr>Попередня підготовка до уроку</vt:lpstr>
      <vt:lpstr>Безпосередня підготовка до уроку</vt:lpstr>
      <vt:lpstr>Слайд 31</vt:lpstr>
      <vt:lpstr>Слайд 32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молодого викладача</dc:title>
  <dc:creator>Димон</dc:creator>
  <cp:lastModifiedBy>Димон</cp:lastModifiedBy>
  <cp:revision>48</cp:revision>
  <dcterms:created xsi:type="dcterms:W3CDTF">2012-07-03T18:19:32Z</dcterms:created>
  <dcterms:modified xsi:type="dcterms:W3CDTF">2012-07-04T10:59:15Z</dcterms:modified>
</cp:coreProperties>
</file>