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6" r:id="rId3"/>
    <p:sldId id="318" r:id="rId4"/>
    <p:sldId id="338" r:id="rId5"/>
    <p:sldId id="337" r:id="rId6"/>
    <p:sldId id="335" r:id="rId7"/>
    <p:sldId id="339" r:id="rId8"/>
    <p:sldId id="334" r:id="rId9"/>
    <p:sldId id="313" r:id="rId10"/>
    <p:sldId id="34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3B2"/>
    <a:srgbClr val="969696"/>
    <a:srgbClr val="808080"/>
    <a:srgbClr val="000000"/>
    <a:srgbClr val="1C1C1C"/>
    <a:srgbClr val="5F5F5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786" autoAdjust="0"/>
  </p:normalViewPr>
  <p:slideViewPr>
    <p:cSldViewPr>
      <p:cViewPr varScale="1">
        <p:scale>
          <a:sx n="70" d="100"/>
          <a:sy n="70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B5899-7CB7-41D3-80AA-5501CB8CE7B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78EDB27-CF06-40F1-8E0C-BFFF903F466E}">
      <dgm:prSet phldrT="[Текст]" custT="1"/>
      <dgm:spPr/>
      <dgm:t>
        <a:bodyPr/>
        <a:lstStyle/>
        <a:p>
          <a:pPr algn="ctr"/>
          <a:r>
            <a:rPr lang="uk-UA" sz="3600" dirty="0" smtClean="0"/>
            <a:t>Урок у технології проблемного навчання </a:t>
          </a:r>
          <a:endParaRPr lang="ru-RU" sz="3600" dirty="0"/>
        </a:p>
      </dgm:t>
    </dgm:pt>
    <dgm:pt modelId="{6BEE9477-90C9-4C3E-BCC9-8764DD0D545C}" type="parTrans" cxnId="{04133CF4-065C-4093-BB78-425D8D5C4840}">
      <dgm:prSet/>
      <dgm:spPr/>
      <dgm:t>
        <a:bodyPr/>
        <a:lstStyle/>
        <a:p>
          <a:endParaRPr lang="ru-RU"/>
        </a:p>
      </dgm:t>
    </dgm:pt>
    <dgm:pt modelId="{6E1D3079-AB1C-4F3C-9A97-C86F3F82955A}" type="sibTrans" cxnId="{04133CF4-065C-4093-BB78-425D8D5C4840}">
      <dgm:prSet/>
      <dgm:spPr/>
      <dgm:t>
        <a:bodyPr/>
        <a:lstStyle/>
        <a:p>
          <a:endParaRPr lang="ru-RU"/>
        </a:p>
      </dgm:t>
    </dgm:pt>
    <dgm:pt modelId="{414BBC30-E1A5-4DCA-B38B-80BD48540BAC}">
      <dgm:prSet phldrT="[Текст]" custT="1"/>
      <dgm:spPr/>
      <dgm:t>
        <a:bodyPr/>
        <a:lstStyle/>
        <a:p>
          <a:pPr algn="ctr"/>
          <a:r>
            <a:rPr lang="uk-UA" sz="3600" dirty="0" smtClean="0"/>
            <a:t>Урок у технології розвитку критичного мислення </a:t>
          </a:r>
          <a:endParaRPr lang="ru-RU" sz="3600" dirty="0"/>
        </a:p>
      </dgm:t>
    </dgm:pt>
    <dgm:pt modelId="{DD5D0113-CA56-4402-8B16-D0034BC0C519}" type="parTrans" cxnId="{C25CFD24-952B-4FEC-BB16-DAF4478F1254}">
      <dgm:prSet/>
      <dgm:spPr/>
      <dgm:t>
        <a:bodyPr/>
        <a:lstStyle/>
        <a:p>
          <a:endParaRPr lang="ru-RU"/>
        </a:p>
      </dgm:t>
    </dgm:pt>
    <dgm:pt modelId="{9041E59C-01D7-4A9C-9A4D-7B5D5CA30529}" type="sibTrans" cxnId="{C25CFD24-952B-4FEC-BB16-DAF4478F1254}">
      <dgm:prSet/>
      <dgm:spPr/>
      <dgm:t>
        <a:bodyPr/>
        <a:lstStyle/>
        <a:p>
          <a:endParaRPr lang="ru-RU"/>
        </a:p>
      </dgm:t>
    </dgm:pt>
    <dgm:pt modelId="{49883D55-3018-458F-9E7E-BE03A0C300DD}">
      <dgm:prSet phldrT="[Текст]" custT="1"/>
      <dgm:spPr/>
      <dgm:t>
        <a:bodyPr/>
        <a:lstStyle/>
        <a:p>
          <a:pPr algn="r"/>
          <a:r>
            <a:rPr lang="uk-UA" sz="3600" dirty="0" smtClean="0"/>
            <a:t>Урок у технології креативного мислення</a:t>
          </a:r>
          <a:endParaRPr lang="ru-RU" sz="3600" dirty="0"/>
        </a:p>
      </dgm:t>
    </dgm:pt>
    <dgm:pt modelId="{D8E442F7-CDEA-4261-BA5D-5CA90201E057}" type="parTrans" cxnId="{BA13B37F-8D69-4586-ABA9-AF612BA24B4E}">
      <dgm:prSet/>
      <dgm:spPr/>
      <dgm:t>
        <a:bodyPr/>
        <a:lstStyle/>
        <a:p>
          <a:endParaRPr lang="ru-RU"/>
        </a:p>
      </dgm:t>
    </dgm:pt>
    <dgm:pt modelId="{D3CD2B44-7764-4E09-B96A-22874756DBE6}" type="sibTrans" cxnId="{BA13B37F-8D69-4586-ABA9-AF612BA24B4E}">
      <dgm:prSet/>
      <dgm:spPr/>
      <dgm:t>
        <a:bodyPr/>
        <a:lstStyle/>
        <a:p>
          <a:endParaRPr lang="ru-RU"/>
        </a:p>
      </dgm:t>
    </dgm:pt>
    <dgm:pt modelId="{D695C9AA-5BE4-4AA8-B6C8-A927AE8864FB}" type="pres">
      <dgm:prSet presAssocID="{084B5899-7CB7-41D3-80AA-5501CB8CE7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83B97-DB2E-47E7-9FB4-99434E0F739F}" type="pres">
      <dgm:prSet presAssocID="{B78EDB27-CF06-40F1-8E0C-BFFF903F466E}" presName="parentLin" presStyleCnt="0"/>
      <dgm:spPr/>
    </dgm:pt>
    <dgm:pt modelId="{B524F224-7583-4034-8DA5-08CD74E3DD54}" type="pres">
      <dgm:prSet presAssocID="{B78EDB27-CF06-40F1-8E0C-BFFF903F46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F6A10DD-39A7-4EBA-83A9-FB4358D5203E}" type="pres">
      <dgm:prSet presAssocID="{B78EDB27-CF06-40F1-8E0C-BFFF903F466E}" presName="parentText" presStyleLbl="node1" presStyleIdx="0" presStyleCnt="3" custScaleX="142857" custScaleY="2203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45C90-20B2-4E4F-A3A5-7FA22B9CADDA}" type="pres">
      <dgm:prSet presAssocID="{B78EDB27-CF06-40F1-8E0C-BFFF903F466E}" presName="negativeSpace" presStyleCnt="0"/>
      <dgm:spPr/>
    </dgm:pt>
    <dgm:pt modelId="{AEFF84A0-47A1-4C30-8C2F-6EFF431F0DFA}" type="pres">
      <dgm:prSet presAssocID="{B78EDB27-CF06-40F1-8E0C-BFFF903F466E}" presName="childText" presStyleLbl="conFgAcc1" presStyleIdx="0" presStyleCnt="3">
        <dgm:presLayoutVars>
          <dgm:bulletEnabled val="1"/>
        </dgm:presLayoutVars>
      </dgm:prSet>
      <dgm:spPr/>
    </dgm:pt>
    <dgm:pt modelId="{15C1C970-2AFA-4F88-A3D3-C6E38BEA962C}" type="pres">
      <dgm:prSet presAssocID="{6E1D3079-AB1C-4F3C-9A97-C86F3F82955A}" presName="spaceBetweenRectangles" presStyleCnt="0"/>
      <dgm:spPr/>
    </dgm:pt>
    <dgm:pt modelId="{E707FD21-79F5-48B8-B05F-54738D00A3FA}" type="pres">
      <dgm:prSet presAssocID="{414BBC30-E1A5-4DCA-B38B-80BD48540BAC}" presName="parentLin" presStyleCnt="0"/>
      <dgm:spPr/>
    </dgm:pt>
    <dgm:pt modelId="{42DA11A6-F613-496C-B9F2-F594ADFD06FE}" type="pres">
      <dgm:prSet presAssocID="{414BBC30-E1A5-4DCA-B38B-80BD48540BA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760B18D-2796-4E91-AD35-9BD045813B6F}" type="pres">
      <dgm:prSet presAssocID="{414BBC30-E1A5-4DCA-B38B-80BD48540BAC}" presName="parentText" presStyleLbl="node1" presStyleIdx="1" presStyleCnt="3" custScaleX="137699" custScaleY="191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24404-FF8D-4BE2-B00A-31C22B3DAD7B}" type="pres">
      <dgm:prSet presAssocID="{414BBC30-E1A5-4DCA-B38B-80BD48540BAC}" presName="negativeSpace" presStyleCnt="0"/>
      <dgm:spPr/>
    </dgm:pt>
    <dgm:pt modelId="{2EF7E2BF-4F06-4C57-83EC-4883D6B59412}" type="pres">
      <dgm:prSet presAssocID="{414BBC30-E1A5-4DCA-B38B-80BD48540BAC}" presName="childText" presStyleLbl="conFgAcc1" presStyleIdx="1" presStyleCnt="3">
        <dgm:presLayoutVars>
          <dgm:bulletEnabled val="1"/>
        </dgm:presLayoutVars>
      </dgm:prSet>
      <dgm:spPr/>
    </dgm:pt>
    <dgm:pt modelId="{D70BCA24-0C8F-432B-A8F2-40E75B3AD795}" type="pres">
      <dgm:prSet presAssocID="{9041E59C-01D7-4A9C-9A4D-7B5D5CA30529}" presName="spaceBetweenRectangles" presStyleCnt="0"/>
      <dgm:spPr/>
    </dgm:pt>
    <dgm:pt modelId="{35D92A39-4D09-4308-B884-3180FA72CE97}" type="pres">
      <dgm:prSet presAssocID="{49883D55-3018-458F-9E7E-BE03A0C300DD}" presName="parentLin" presStyleCnt="0"/>
      <dgm:spPr/>
    </dgm:pt>
    <dgm:pt modelId="{C3473D4E-9331-41A1-B346-8A47096F24DE}" type="pres">
      <dgm:prSet presAssocID="{49883D55-3018-458F-9E7E-BE03A0C300D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7F09ABF-63B9-4BE8-B42C-6CA2E1E8DDE9}" type="pres">
      <dgm:prSet presAssocID="{49883D55-3018-458F-9E7E-BE03A0C300DD}" presName="parentText" presStyleLbl="node1" presStyleIdx="2" presStyleCnt="3" custScaleX="142857" custScaleY="1758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0FF85-7F2C-4A8C-A962-7FED4D7C4F5A}" type="pres">
      <dgm:prSet presAssocID="{49883D55-3018-458F-9E7E-BE03A0C300DD}" presName="negativeSpace" presStyleCnt="0"/>
      <dgm:spPr/>
    </dgm:pt>
    <dgm:pt modelId="{D0B2C64D-4AA3-42B7-8B8D-F38D63B3A56E}" type="pres">
      <dgm:prSet presAssocID="{49883D55-3018-458F-9E7E-BE03A0C300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B4C6BE-37F8-42CE-8BDF-3A2E2210E89A}" type="presOf" srcId="{B78EDB27-CF06-40F1-8E0C-BFFF903F466E}" destId="{B524F224-7583-4034-8DA5-08CD74E3DD54}" srcOrd="0" destOrd="0" presId="urn:microsoft.com/office/officeart/2005/8/layout/list1"/>
    <dgm:cxn modelId="{2CD1689D-917F-4CE8-8C37-48B51C91CB2E}" type="presOf" srcId="{084B5899-7CB7-41D3-80AA-5501CB8CE7B8}" destId="{D695C9AA-5BE4-4AA8-B6C8-A927AE8864FB}" srcOrd="0" destOrd="0" presId="urn:microsoft.com/office/officeart/2005/8/layout/list1"/>
    <dgm:cxn modelId="{B5B9CAD5-2033-4FCE-B38C-908E54AD39D6}" type="presOf" srcId="{414BBC30-E1A5-4DCA-B38B-80BD48540BAC}" destId="{A760B18D-2796-4E91-AD35-9BD045813B6F}" srcOrd="1" destOrd="0" presId="urn:microsoft.com/office/officeart/2005/8/layout/list1"/>
    <dgm:cxn modelId="{D07533DF-0573-45D5-BB3B-5F54328B7CC3}" type="presOf" srcId="{49883D55-3018-458F-9E7E-BE03A0C300DD}" destId="{67F09ABF-63B9-4BE8-B42C-6CA2E1E8DDE9}" srcOrd="1" destOrd="0" presId="urn:microsoft.com/office/officeart/2005/8/layout/list1"/>
    <dgm:cxn modelId="{04133CF4-065C-4093-BB78-425D8D5C4840}" srcId="{084B5899-7CB7-41D3-80AA-5501CB8CE7B8}" destId="{B78EDB27-CF06-40F1-8E0C-BFFF903F466E}" srcOrd="0" destOrd="0" parTransId="{6BEE9477-90C9-4C3E-BCC9-8764DD0D545C}" sibTransId="{6E1D3079-AB1C-4F3C-9A97-C86F3F82955A}"/>
    <dgm:cxn modelId="{6530CF6A-5689-4D98-9CB5-7CEAB533CC15}" type="presOf" srcId="{B78EDB27-CF06-40F1-8E0C-BFFF903F466E}" destId="{0F6A10DD-39A7-4EBA-83A9-FB4358D5203E}" srcOrd="1" destOrd="0" presId="urn:microsoft.com/office/officeart/2005/8/layout/list1"/>
    <dgm:cxn modelId="{020769A9-7630-470F-AD93-BE45F687F197}" type="presOf" srcId="{49883D55-3018-458F-9E7E-BE03A0C300DD}" destId="{C3473D4E-9331-41A1-B346-8A47096F24DE}" srcOrd="0" destOrd="0" presId="urn:microsoft.com/office/officeart/2005/8/layout/list1"/>
    <dgm:cxn modelId="{C25CFD24-952B-4FEC-BB16-DAF4478F1254}" srcId="{084B5899-7CB7-41D3-80AA-5501CB8CE7B8}" destId="{414BBC30-E1A5-4DCA-B38B-80BD48540BAC}" srcOrd="1" destOrd="0" parTransId="{DD5D0113-CA56-4402-8B16-D0034BC0C519}" sibTransId="{9041E59C-01D7-4A9C-9A4D-7B5D5CA30529}"/>
    <dgm:cxn modelId="{BA13B37F-8D69-4586-ABA9-AF612BA24B4E}" srcId="{084B5899-7CB7-41D3-80AA-5501CB8CE7B8}" destId="{49883D55-3018-458F-9E7E-BE03A0C300DD}" srcOrd="2" destOrd="0" parTransId="{D8E442F7-CDEA-4261-BA5D-5CA90201E057}" sibTransId="{D3CD2B44-7764-4E09-B96A-22874756DBE6}"/>
    <dgm:cxn modelId="{CF052BB1-9FF2-4B47-9F8A-ED38FCCC3625}" type="presOf" srcId="{414BBC30-E1A5-4DCA-B38B-80BD48540BAC}" destId="{42DA11A6-F613-496C-B9F2-F594ADFD06FE}" srcOrd="0" destOrd="0" presId="urn:microsoft.com/office/officeart/2005/8/layout/list1"/>
    <dgm:cxn modelId="{01525F95-65BF-450A-AD12-27710EF48633}" type="presParOf" srcId="{D695C9AA-5BE4-4AA8-B6C8-A927AE8864FB}" destId="{6E483B97-DB2E-47E7-9FB4-99434E0F739F}" srcOrd="0" destOrd="0" presId="urn:microsoft.com/office/officeart/2005/8/layout/list1"/>
    <dgm:cxn modelId="{C214F56C-AAB2-43FF-B069-6B297FDA4357}" type="presParOf" srcId="{6E483B97-DB2E-47E7-9FB4-99434E0F739F}" destId="{B524F224-7583-4034-8DA5-08CD74E3DD54}" srcOrd="0" destOrd="0" presId="urn:microsoft.com/office/officeart/2005/8/layout/list1"/>
    <dgm:cxn modelId="{C702E8BC-DA01-491E-B894-883042F735C2}" type="presParOf" srcId="{6E483B97-DB2E-47E7-9FB4-99434E0F739F}" destId="{0F6A10DD-39A7-4EBA-83A9-FB4358D5203E}" srcOrd="1" destOrd="0" presId="urn:microsoft.com/office/officeart/2005/8/layout/list1"/>
    <dgm:cxn modelId="{374F9B90-0AE7-41A3-8529-7D11617B2F3B}" type="presParOf" srcId="{D695C9AA-5BE4-4AA8-B6C8-A927AE8864FB}" destId="{20B45C90-20B2-4E4F-A3A5-7FA22B9CADDA}" srcOrd="1" destOrd="0" presId="urn:microsoft.com/office/officeart/2005/8/layout/list1"/>
    <dgm:cxn modelId="{1D19FD9C-9BE7-4D37-AFC5-8BE9EA34BEB5}" type="presParOf" srcId="{D695C9AA-5BE4-4AA8-B6C8-A927AE8864FB}" destId="{AEFF84A0-47A1-4C30-8C2F-6EFF431F0DFA}" srcOrd="2" destOrd="0" presId="urn:microsoft.com/office/officeart/2005/8/layout/list1"/>
    <dgm:cxn modelId="{EB7E072A-BA67-4535-95A4-D42C81AD6676}" type="presParOf" srcId="{D695C9AA-5BE4-4AA8-B6C8-A927AE8864FB}" destId="{15C1C970-2AFA-4F88-A3D3-C6E38BEA962C}" srcOrd="3" destOrd="0" presId="urn:microsoft.com/office/officeart/2005/8/layout/list1"/>
    <dgm:cxn modelId="{956C53E9-C726-487D-969C-885AFF4EA63D}" type="presParOf" srcId="{D695C9AA-5BE4-4AA8-B6C8-A927AE8864FB}" destId="{E707FD21-79F5-48B8-B05F-54738D00A3FA}" srcOrd="4" destOrd="0" presId="urn:microsoft.com/office/officeart/2005/8/layout/list1"/>
    <dgm:cxn modelId="{E9D4135C-9724-4D22-85B7-7CF0E31C7F83}" type="presParOf" srcId="{E707FD21-79F5-48B8-B05F-54738D00A3FA}" destId="{42DA11A6-F613-496C-B9F2-F594ADFD06FE}" srcOrd="0" destOrd="0" presId="urn:microsoft.com/office/officeart/2005/8/layout/list1"/>
    <dgm:cxn modelId="{6E14F4EE-760C-4B89-A6A5-4FCD7CF60254}" type="presParOf" srcId="{E707FD21-79F5-48B8-B05F-54738D00A3FA}" destId="{A760B18D-2796-4E91-AD35-9BD045813B6F}" srcOrd="1" destOrd="0" presId="urn:microsoft.com/office/officeart/2005/8/layout/list1"/>
    <dgm:cxn modelId="{3BC5EAE8-B2DE-4ED9-9ACF-2BC112888500}" type="presParOf" srcId="{D695C9AA-5BE4-4AA8-B6C8-A927AE8864FB}" destId="{38324404-FF8D-4BE2-B00A-31C22B3DAD7B}" srcOrd="5" destOrd="0" presId="urn:microsoft.com/office/officeart/2005/8/layout/list1"/>
    <dgm:cxn modelId="{6D33B36F-B531-42E6-9232-6AFD3DB12EB1}" type="presParOf" srcId="{D695C9AA-5BE4-4AA8-B6C8-A927AE8864FB}" destId="{2EF7E2BF-4F06-4C57-83EC-4883D6B59412}" srcOrd="6" destOrd="0" presId="urn:microsoft.com/office/officeart/2005/8/layout/list1"/>
    <dgm:cxn modelId="{F785198D-8F25-4EDE-A1E2-CF4CB570698E}" type="presParOf" srcId="{D695C9AA-5BE4-4AA8-B6C8-A927AE8864FB}" destId="{D70BCA24-0C8F-432B-A8F2-40E75B3AD795}" srcOrd="7" destOrd="0" presId="urn:microsoft.com/office/officeart/2005/8/layout/list1"/>
    <dgm:cxn modelId="{AC898A1B-F73C-414F-B33B-04E80B0C8C49}" type="presParOf" srcId="{D695C9AA-5BE4-4AA8-B6C8-A927AE8864FB}" destId="{35D92A39-4D09-4308-B884-3180FA72CE97}" srcOrd="8" destOrd="0" presId="urn:microsoft.com/office/officeart/2005/8/layout/list1"/>
    <dgm:cxn modelId="{DC7074A3-4D6B-4B42-958E-D6E3736A99A6}" type="presParOf" srcId="{35D92A39-4D09-4308-B884-3180FA72CE97}" destId="{C3473D4E-9331-41A1-B346-8A47096F24DE}" srcOrd="0" destOrd="0" presId="urn:microsoft.com/office/officeart/2005/8/layout/list1"/>
    <dgm:cxn modelId="{997B604F-5F04-4151-950D-43EC9A52243B}" type="presParOf" srcId="{35D92A39-4D09-4308-B884-3180FA72CE97}" destId="{67F09ABF-63B9-4BE8-B42C-6CA2E1E8DDE9}" srcOrd="1" destOrd="0" presId="urn:microsoft.com/office/officeart/2005/8/layout/list1"/>
    <dgm:cxn modelId="{CFEC5406-188F-4B09-9D82-BDFF270B5504}" type="presParOf" srcId="{D695C9AA-5BE4-4AA8-B6C8-A927AE8864FB}" destId="{1900FF85-7F2C-4A8C-A962-7FED4D7C4F5A}" srcOrd="9" destOrd="0" presId="urn:microsoft.com/office/officeart/2005/8/layout/list1"/>
    <dgm:cxn modelId="{874A3FBA-43DA-4787-BBB7-5104912E2C7C}" type="presParOf" srcId="{D695C9AA-5BE4-4AA8-B6C8-A927AE8864FB}" destId="{D0B2C64D-4AA3-42B7-8B8D-F38D63B3A56E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CA48965-103B-4F34-BC00-8C6792F214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D561CA9-80E6-43D3-B4ED-55548F9532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775C-EF38-4E15-948E-D3FD9C738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68898-40D6-4D9E-834B-AF94C458C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EB902974-DB50-41CB-88C6-D23304D6C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B1AD6ADB-EB65-47EE-A4DC-986BD9A66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FECCF10D-0217-4B77-A6A6-E2BF853D2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179DD-7A9D-4F9C-8D1C-CBD4E7EB1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6D43B-D58B-4EDE-8116-3C65ADD22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51ABC-0D93-494B-834B-448DD9102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070CD-D932-4E9A-A24C-8DEA24C7B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F2D65-E94F-4C0C-9C26-9DB2D596F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FC610-5CA8-47E3-AEE3-761409AAC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045CF-DC25-48F7-956E-165DBB69C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629CE-6240-4917-8A44-2087A8CD3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7E45063A-22EE-499E-A4C2-69C8A3A349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uk-UA" dirty="0" smtClean="0"/>
              <a:t>2014 рік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68" y="1214422"/>
            <a:ext cx="5495932" cy="3357586"/>
          </a:xfrm>
        </p:spPr>
        <p:txBody>
          <a:bodyPr/>
          <a:lstStyle/>
          <a:p>
            <a:pPr algn="ctr"/>
            <a:r>
              <a:rPr lang="uk-UA" sz="3200" dirty="0" smtClean="0"/>
              <a:t>Формування освітнього середовища прогресивними технологіями </a:t>
            </a:r>
            <a:endParaRPr lang="en-US" sz="32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57686" y="4343400"/>
            <a:ext cx="4710114" cy="1728806"/>
          </a:xfrm>
        </p:spPr>
        <p:txBody>
          <a:bodyPr/>
          <a:lstStyle/>
          <a:p>
            <a:r>
              <a:rPr lang="uk-UA" b="1" dirty="0" smtClean="0"/>
              <a:t>Майстер виробничого навчання</a:t>
            </a:r>
          </a:p>
          <a:p>
            <a:r>
              <a:rPr lang="uk-UA" b="1" dirty="0" smtClean="0"/>
              <a:t>Юрій Ірина Вікторівна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28600"/>
            <a:ext cx="7858180" cy="838200"/>
          </a:xfrm>
        </p:spPr>
        <p:txBody>
          <a:bodyPr/>
          <a:lstStyle/>
          <a:p>
            <a:r>
              <a:rPr lang="uk-UA" dirty="0" smtClean="0"/>
              <a:t>Новітні технології торгівлі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500726"/>
          </a:xfrm>
        </p:spPr>
        <p:txBody>
          <a:bodyPr/>
          <a:lstStyle/>
          <a:p>
            <a:pPr>
              <a:buNone/>
            </a:pPr>
            <a:r>
              <a:rPr lang="uk-UA" sz="2400" b="1" u="sng" dirty="0" smtClean="0">
                <a:solidFill>
                  <a:srgbClr val="FF0000"/>
                </a:solidFill>
              </a:rPr>
              <a:t>Ознайомлення учнів з новітніми тематичними аспектами професії :</a:t>
            </a: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1.Сучасне обладнання</a:t>
            </a: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2.Впровадження новітніх методик обслуговування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071966" cy="27231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500570"/>
            <a:ext cx="1840221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2286003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5000635"/>
            <a:ext cx="2571768" cy="17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Епіграф-мета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724400"/>
          </a:xfrm>
        </p:spPr>
        <p:txBody>
          <a:bodyPr/>
          <a:lstStyle/>
          <a:p>
            <a:pPr algn="r">
              <a:buNone/>
            </a:pPr>
            <a:r>
              <a:rPr lang="uk-UA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Треба самому багато знати, щоб навчати інших ”.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Володимир Короленко </a:t>
            </a:r>
          </a:p>
          <a:p>
            <a:pPr algn="r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(прозаїк ; письменник ; публіцист)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35170" name="Picture 2" descr="Vladimir Korolenko 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356"/>
            <a:ext cx="3500462" cy="5437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Урок виробничого навчання</a:t>
            </a:r>
            <a:endParaRPr lang="en-US" dirty="0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gray">
          <a:xfrm>
            <a:off x="3962400" y="2247900"/>
            <a:ext cx="4267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11164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162425"/>
            <a:ext cx="29527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4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952625"/>
            <a:ext cx="29527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44" name="Text Box 28"/>
          <p:cNvSpPr txBox="1">
            <a:spLocks noChangeArrowheads="1"/>
          </p:cNvSpPr>
          <p:nvPr/>
        </p:nvSpPr>
        <p:spPr bwMode="gray">
          <a:xfrm>
            <a:off x="3929058" y="4286256"/>
            <a:ext cx="4967318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Процес створення активного навчального середовища , яке б перетворювало урок на ефективний  засіб навчання , починається з 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планування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dirty="0"/>
              <a:t>[Image Info]</a:t>
            </a:r>
            <a:r>
              <a:rPr lang="en-US" sz="800" dirty="0"/>
              <a:t> </a:t>
            </a:r>
            <a:r>
              <a:rPr lang="en-US" sz="800" b="0" dirty="0"/>
              <a:t> </a:t>
            </a:r>
            <a:r>
              <a:rPr lang="en-US" sz="900" b="0" dirty="0"/>
              <a:t>www.wizdata.co.kr</a:t>
            </a:r>
            <a:r>
              <a:rPr lang="en-US" sz="800" dirty="0"/>
              <a:t>         </a:t>
            </a:r>
            <a:r>
              <a:rPr lang="en-US" sz="800" b="0" dirty="0"/>
              <a:t>  - Note to customers : This image has been licensed to be used within this PowerPoint template only.  You may not extract the image for any other use. </a:t>
            </a:r>
          </a:p>
        </p:txBody>
      </p:sp>
      <p:pic>
        <p:nvPicPr>
          <p:cNvPr id="11" name="Рисунок 10" descr="F:\відкриті уроки 2011\P3090016.JPG"/>
          <p:cNvPicPr/>
          <p:nvPr/>
        </p:nvPicPr>
        <p:blipFill>
          <a:blip r:embed="rId4" cstate="print"/>
          <a:srcRect l="23188" t="21154" b="17308"/>
          <a:stretch>
            <a:fillRect/>
          </a:stretch>
        </p:blipFill>
        <p:spPr bwMode="auto">
          <a:xfrm>
            <a:off x="500034" y="4000504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 bwMode="auto">
          <a:xfrm>
            <a:off x="3929058" y="1285860"/>
            <a:ext cx="5000660" cy="25717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Процес формування творчої особистості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учня пов’язаний з проблемою винаходження нових ефективних та дієвих систем навчання . Одним із шляхів реалізації цього процесу є перехід до створення середовища активного навчання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14282" y="928670"/>
            <a:ext cx="3714776" cy="7143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Структурний елемент навчання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Планування уроку виробничого навчання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142984"/>
            <a:ext cx="4038600" cy="5181616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/>
              <a:t>Розробка плану уроку </a:t>
            </a:r>
          </a:p>
          <a:p>
            <a:pPr algn="ctr">
              <a:buNone/>
            </a:pPr>
            <a:r>
              <a:rPr lang="uk-UA" sz="2800" dirty="0" smtClean="0"/>
              <a:t>є однією з найважливіших </a:t>
            </a:r>
            <a:r>
              <a:rPr lang="uk-UA" sz="2800" dirty="0" smtClean="0">
                <a:solidFill>
                  <a:srgbClr val="FF0000"/>
                </a:solidFill>
              </a:rPr>
              <a:t>задач майстра .</a:t>
            </a:r>
          </a:p>
          <a:p>
            <a:pPr algn="ctr">
              <a:buNone/>
            </a:pPr>
            <a:r>
              <a:rPr lang="uk-UA" sz="2800" b="1" i="1" dirty="0" smtClean="0"/>
              <a:t>Попереднє </a:t>
            </a:r>
          </a:p>
          <a:p>
            <a:pPr algn="ctr">
              <a:buNone/>
            </a:pPr>
            <a:r>
              <a:rPr lang="uk-UA" sz="2800" b="1" i="1" dirty="0"/>
              <a:t>о</a:t>
            </a:r>
            <a:r>
              <a:rPr lang="uk-UA" sz="2800" b="1" i="1" dirty="0" smtClean="0"/>
              <a:t>бміркування уроку</a:t>
            </a:r>
            <a:r>
              <a:rPr lang="uk-UA" sz="2400" b="1" i="1" dirty="0" smtClean="0"/>
              <a:t> </a:t>
            </a:r>
            <a:r>
              <a:rPr lang="uk-UA" sz="2400" dirty="0" err="1" smtClean="0"/>
              <a:t>–це</a:t>
            </a:r>
            <a:r>
              <a:rPr lang="uk-UA" sz="2400" dirty="0" smtClean="0"/>
              <a:t> рішення з конструювання загальної думки та </a:t>
            </a:r>
            <a:r>
              <a:rPr lang="uk-UA" sz="2400" dirty="0" err="1" smtClean="0"/>
              <a:t>діяльнісної</a:t>
            </a:r>
            <a:r>
              <a:rPr lang="uk-UA" sz="2400" dirty="0" smtClean="0"/>
              <a:t> моделі взаємодії майстра та учнів під час уроку 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3071834" cy="20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00037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4" descr="http://shimrg.rusedu.net/gallery/646/j0439407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57686" y="4143380"/>
            <a:ext cx="2286016" cy="22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143644"/>
            <a:ext cx="8183880" cy="50006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effectLst/>
              </a:rPr>
              <a:t>Постійний зв’язок між вчителем та учнем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5143536" cy="5429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uk-UA" sz="2400" b="1" dirty="0" smtClean="0"/>
              <a:t>"Технології завтрашнього дня, - </a:t>
            </a:r>
            <a:r>
              <a:rPr lang="uk-UA" sz="2000" dirty="0" smtClean="0"/>
              <a:t>пише О. </a:t>
            </a:r>
            <a:r>
              <a:rPr lang="uk-UA" sz="2000" dirty="0" err="1" smtClean="0"/>
              <a:t>Тоффлер</a:t>
            </a:r>
            <a:r>
              <a:rPr lang="uk-UA" sz="2000" dirty="0" smtClean="0"/>
              <a:t>, - потребують не мільйонів... людей, готових працювати в унісон на безкінечно монотонних роботах, не людей, котрі виконують накази, не зморгнувши оком... а людей, котрі можуть </a:t>
            </a:r>
            <a:r>
              <a:rPr lang="uk-UA" sz="2000" b="1" dirty="0" smtClean="0"/>
              <a:t>приймати критичні рішення,</a:t>
            </a:r>
            <a:r>
              <a:rPr lang="uk-UA" sz="2000" dirty="0" smtClean="0"/>
              <a:t> котрі можуть </a:t>
            </a:r>
            <a:r>
              <a:rPr lang="uk-UA" sz="2000" b="1" dirty="0" smtClean="0"/>
              <a:t>знаходити свій шлях у новому оточенні</a:t>
            </a:r>
            <a:r>
              <a:rPr lang="uk-UA" sz="2000" dirty="0" smtClean="0"/>
              <a:t>, котрі достатньо </a:t>
            </a:r>
            <a:r>
              <a:rPr lang="uk-UA" sz="2000" b="1" dirty="0" smtClean="0"/>
              <a:t>швидко встановлюють нові стосунки в реальності, що швидко змінюється. </a:t>
            </a:r>
            <a:r>
              <a:rPr lang="uk-UA" sz="2000" dirty="0" smtClean="0"/>
              <a:t>Світ заговорив </a:t>
            </a:r>
            <a:r>
              <a:rPr lang="uk-UA" sz="2000" b="1" dirty="0" smtClean="0"/>
              <a:t>про компетентності</a:t>
            </a:r>
            <a:r>
              <a:rPr lang="uk-UA" sz="2000" dirty="0" smtClean="0"/>
              <a:t>, як спроможність особистості застосовувати засвоєні знання й набуті уміння у нестандартних ситуаціях, "готовність і уміння діяти", здатність до саморозвитку"</a:t>
            </a:r>
            <a:endParaRPr lang="uk-UA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3000372"/>
            <a:ext cx="3714776" cy="3143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1.здатний до самоосвіти і саморозвитку </a:t>
            </a:r>
          </a:p>
          <a:p>
            <a:pPr algn="ctr"/>
            <a:r>
              <a:rPr lang="uk-UA" dirty="0" smtClean="0"/>
              <a:t>2.вміє критично  мислити, </a:t>
            </a:r>
          </a:p>
          <a:p>
            <a:pPr algn="ctr"/>
            <a:r>
              <a:rPr lang="uk-UA" dirty="0" smtClean="0"/>
              <a:t>3.опрацьовує різноманітну інформацію</a:t>
            </a:r>
          </a:p>
          <a:p>
            <a:pPr algn="ctr"/>
            <a:r>
              <a:rPr lang="uk-UA" dirty="0" smtClean="0"/>
              <a:t>4. використовує набуті знання і вміння для творчого розв'язання проблем</a:t>
            </a:r>
          </a:p>
          <a:p>
            <a:pPr algn="ctr"/>
            <a:r>
              <a:rPr lang="uk-UA" dirty="0" smtClean="0"/>
              <a:t>5. прагне змінити на краще своє життя і життя своєї країни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5357826"/>
            <a:ext cx="464347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Мета на двох !</a:t>
            </a:r>
            <a:endParaRPr lang="ru-RU" sz="3200" b="1" dirty="0"/>
          </a:p>
        </p:txBody>
      </p:sp>
      <p:pic>
        <p:nvPicPr>
          <p:cNvPr id="115714" name="Picture 2" descr="F:\фото\DSCN0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66"/>
            <a:ext cx="3452837" cy="25896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 bwMode="auto">
          <a:xfrm>
            <a:off x="9715536" y="5357826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10001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dirty="0" smtClean="0"/>
              <a:t>Основа підготовки конкурентоспроможних кваліфікованих робітників торгівлі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30352"/>
            <a:ext cx="4017676" cy="4613160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uk-UA" sz="3200" b="1" dirty="0" smtClean="0"/>
              <a:t>Вибір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i="1" dirty="0" smtClean="0"/>
              <a:t>Змісту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i="1" dirty="0" smtClean="0"/>
              <a:t>Форм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i="1" dirty="0" smtClean="0"/>
              <a:t>Методів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i="1" dirty="0" smtClean="0"/>
              <a:t>Засобів навчання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4286248" y="4643446"/>
            <a:ext cx="571504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44" y="0"/>
            <a:ext cx="785818" cy="3786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Творчий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3714752"/>
            <a:ext cx="1785950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підхід</a:t>
            </a:r>
            <a:endParaRPr lang="ru-RU" sz="32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572398" y="2714620"/>
            <a:ext cx="2856726" cy="79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1785918" y="1500174"/>
            <a:ext cx="1214446" cy="7143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1857356" y="2428868"/>
            <a:ext cx="1071570" cy="7143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>
            <a:off x="2071670" y="3429000"/>
            <a:ext cx="857256" cy="4286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0" name="Picture 2" descr="F:\фото\DSCN0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3286148" cy="2464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 bwMode="auto">
          <a:xfrm>
            <a:off x="5857884" y="3143248"/>
            <a:ext cx="3000396" cy="20717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Рисунок 23" descr="F:\фото\DSCN01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3357586" cy="2361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Технології  виробничого навчання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357826"/>
            <a:ext cx="25724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Технології навчання</a:t>
            </a:r>
            <a:endParaRPr lang="en-US" sz="3200" dirty="0"/>
          </a:p>
        </p:txBody>
      </p:sp>
      <p:sp>
        <p:nvSpPr>
          <p:cNvPr id="132297" name="Line 201"/>
          <p:cNvSpPr>
            <a:spLocks noChangeShapeType="1"/>
          </p:cNvSpPr>
          <p:nvPr/>
        </p:nvSpPr>
        <p:spPr bwMode="auto">
          <a:xfrm flipV="1">
            <a:off x="2139950" y="2838450"/>
            <a:ext cx="4784725" cy="3025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2298" name="Group 202"/>
          <p:cNvGrpSpPr>
            <a:grpSpLocks/>
          </p:cNvGrpSpPr>
          <p:nvPr/>
        </p:nvGrpSpPr>
        <p:grpSpPr bwMode="auto">
          <a:xfrm>
            <a:off x="2112963" y="5741988"/>
            <a:ext cx="203200" cy="190500"/>
            <a:chOff x="1355" y="3452"/>
            <a:chExt cx="183" cy="172"/>
          </a:xfrm>
        </p:grpSpPr>
        <p:pic>
          <p:nvPicPr>
            <p:cNvPr id="132299" name="Picture 203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</p:spPr>
        </p:pic>
        <p:sp>
          <p:nvSpPr>
            <p:cNvPr id="132300" name="Oval 204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01" name="Group 205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02" name="Group 20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03" name="AutoShape 20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4" name="AutoShape 20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5" name="AutoShape 20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6" name="AutoShape 2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07" name="Group 21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08" name="AutoShape 2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09" name="AutoShape 2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10" name="AutoShape 2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11" name="AutoShape 2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12" name="Picture 216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132313" name="Group 217"/>
          <p:cNvGrpSpPr>
            <a:grpSpLocks/>
          </p:cNvGrpSpPr>
          <p:nvPr/>
        </p:nvGrpSpPr>
        <p:grpSpPr bwMode="auto">
          <a:xfrm>
            <a:off x="3795713" y="4646613"/>
            <a:ext cx="203200" cy="190500"/>
            <a:chOff x="1355" y="3452"/>
            <a:chExt cx="183" cy="172"/>
          </a:xfrm>
        </p:grpSpPr>
        <p:pic>
          <p:nvPicPr>
            <p:cNvPr id="132314" name="Picture 218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</p:spPr>
        </p:pic>
        <p:sp>
          <p:nvSpPr>
            <p:cNvPr id="132315" name="Oval 219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16" name="Group 220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17" name="Group 22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18" name="AutoShape 2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19" name="AutoShape 2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20" name="AutoShape 2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21" name="AutoShape 2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22" name="Group 22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23" name="AutoShape 2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24" name="AutoShape 2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25" name="AutoShape 2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26" name="AutoShape 2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27" name="Picture 231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132328" name="Group 232"/>
          <p:cNvGrpSpPr>
            <a:grpSpLocks/>
          </p:cNvGrpSpPr>
          <p:nvPr/>
        </p:nvGrpSpPr>
        <p:grpSpPr bwMode="auto">
          <a:xfrm>
            <a:off x="5403850" y="3648075"/>
            <a:ext cx="203200" cy="190500"/>
            <a:chOff x="1355" y="3452"/>
            <a:chExt cx="183" cy="172"/>
          </a:xfrm>
        </p:grpSpPr>
        <p:pic>
          <p:nvPicPr>
            <p:cNvPr id="132329" name="Picture 233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</p:spPr>
        </p:pic>
        <p:sp>
          <p:nvSpPr>
            <p:cNvPr id="132330" name="Oval 234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31" name="Group 235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32" name="Group 23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33" name="AutoShape 23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4" name="AutoShape 23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5" name="AutoShape 23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6" name="AutoShape 24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37" name="Group 24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38" name="AutoShape 24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39" name="AutoShape 24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40" name="AutoShape 24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41" name="AutoShape 24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42" name="Picture 246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132343" name="Group 247"/>
          <p:cNvGrpSpPr>
            <a:grpSpLocks/>
          </p:cNvGrpSpPr>
          <p:nvPr/>
        </p:nvGrpSpPr>
        <p:grpSpPr bwMode="auto">
          <a:xfrm>
            <a:off x="6759575" y="2763838"/>
            <a:ext cx="203200" cy="190500"/>
            <a:chOff x="1355" y="3452"/>
            <a:chExt cx="183" cy="172"/>
          </a:xfrm>
        </p:grpSpPr>
        <p:pic>
          <p:nvPicPr>
            <p:cNvPr id="132344" name="Picture 248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</p:spPr>
        </p:pic>
        <p:sp>
          <p:nvSpPr>
            <p:cNvPr id="132345" name="Oval 249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2346" name="Group 250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132347" name="Group 25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2348" name="AutoShape 25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49" name="AutoShape 25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0" name="AutoShape 25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1" name="AutoShape 25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2352" name="Group 25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2353" name="AutoShape 25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4" name="AutoShape 25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5" name="AutoShape 25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356" name="AutoShape 26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32357" name="Picture 261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132358" name="AutoShape 262"/>
          <p:cNvSpPr>
            <a:spLocks noChangeArrowheads="1"/>
          </p:cNvSpPr>
          <p:nvPr/>
        </p:nvSpPr>
        <p:spPr bwMode="gray">
          <a:xfrm>
            <a:off x="741363" y="5143513"/>
            <a:ext cx="1339850" cy="428627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2359" name="AutoShape 263"/>
          <p:cNvSpPr>
            <a:spLocks noChangeArrowheads="1"/>
          </p:cNvSpPr>
          <p:nvPr/>
        </p:nvSpPr>
        <p:spPr bwMode="gray">
          <a:xfrm>
            <a:off x="2455863" y="4319588"/>
            <a:ext cx="1339850" cy="466734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uk-UA" dirty="0" smtClean="0"/>
              <a:t>вміння</a:t>
            </a:r>
            <a:endParaRPr lang="ru-RU" dirty="0"/>
          </a:p>
        </p:txBody>
      </p:sp>
      <p:sp>
        <p:nvSpPr>
          <p:cNvPr id="132360" name="AutoShape 264"/>
          <p:cNvSpPr>
            <a:spLocks noChangeArrowheads="1"/>
          </p:cNvSpPr>
          <p:nvPr/>
        </p:nvSpPr>
        <p:spPr bwMode="gray">
          <a:xfrm>
            <a:off x="4429124" y="2928935"/>
            <a:ext cx="1339850" cy="571504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2361" name="Text Box 265"/>
          <p:cNvSpPr txBox="1">
            <a:spLocks noChangeArrowheads="1"/>
          </p:cNvSpPr>
          <p:nvPr/>
        </p:nvSpPr>
        <p:spPr bwMode="white">
          <a:xfrm>
            <a:off x="642910" y="5143512"/>
            <a:ext cx="117795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uk-UA" dirty="0" smtClean="0"/>
              <a:t>знання</a:t>
            </a:r>
            <a:endParaRPr lang="en-US" dirty="0"/>
          </a:p>
        </p:txBody>
      </p:sp>
      <p:sp>
        <p:nvSpPr>
          <p:cNvPr id="132363" name="Text Box 267"/>
          <p:cNvSpPr txBox="1">
            <a:spLocks noChangeArrowheads="1"/>
          </p:cNvSpPr>
          <p:nvPr/>
        </p:nvSpPr>
        <p:spPr bwMode="white">
          <a:xfrm>
            <a:off x="4572000" y="2928934"/>
            <a:ext cx="11430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dirty="0" smtClean="0"/>
              <a:t>навички</a:t>
            </a:r>
            <a:endParaRPr lang="en-US" dirty="0"/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928662" y="1000108"/>
            <a:ext cx="7358114" cy="12858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Використання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інформаційно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 комунікативних технологій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Стрелка вниз 75"/>
          <p:cNvSpPr/>
          <p:nvPr/>
        </p:nvSpPr>
        <p:spPr bwMode="auto">
          <a:xfrm>
            <a:off x="1214414" y="642918"/>
            <a:ext cx="642942" cy="85725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655" y="4286256"/>
            <a:ext cx="3865749" cy="234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Прямоугольник 77"/>
          <p:cNvSpPr/>
          <p:nvPr/>
        </p:nvSpPr>
        <p:spPr bwMode="auto">
          <a:xfrm>
            <a:off x="142844" y="2000240"/>
            <a:ext cx="4143404" cy="22145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uk-UA" u="sng" dirty="0" smtClean="0"/>
              <a:t>Основна мета :  </a:t>
            </a:r>
            <a:r>
              <a:rPr lang="uk-UA" dirty="0" smtClean="0"/>
              <a:t>застосувати інформаційні технології </a:t>
            </a:r>
            <a:r>
              <a:rPr lang="uk-UA" dirty="0" smtClean="0"/>
              <a:t>для </a:t>
            </a:r>
            <a:r>
              <a:rPr lang="uk-UA" dirty="0" smtClean="0"/>
              <a:t>розвитку сучасного суспільства, прищеплення учням навичок свідомого і раціонального використання комп'ютера у своїй навчальній, а потім професійної діяльності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ChangeArrowheads="1"/>
          </p:cNvSpPr>
          <p:nvPr/>
        </p:nvSpPr>
        <p:spPr bwMode="gray">
          <a:xfrm flipV="1">
            <a:off x="3430588" y="2801938"/>
            <a:ext cx="2262187" cy="1304925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6499" name="AutoShape 3"/>
          <p:cNvSpPr>
            <a:spLocks noChangeArrowheads="1"/>
          </p:cNvSpPr>
          <p:nvPr/>
        </p:nvSpPr>
        <p:spPr bwMode="gray">
          <a:xfrm>
            <a:off x="285721" y="2643182"/>
            <a:ext cx="2000280" cy="150019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uk-UA" dirty="0" smtClean="0"/>
              <a:t>Використання </a:t>
            </a:r>
          </a:p>
          <a:p>
            <a:pPr algn="ctr">
              <a:buNone/>
            </a:pPr>
            <a:r>
              <a:rPr lang="uk-UA" dirty="0" smtClean="0"/>
              <a:t>е</a:t>
            </a:r>
            <a:r>
              <a:rPr lang="uk-UA" dirty="0" smtClean="0"/>
              <a:t>лектронних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dirty="0" smtClean="0"/>
              <a:t>збірок </a:t>
            </a:r>
            <a:r>
              <a:rPr lang="uk-UA" dirty="0" smtClean="0"/>
              <a:t>, </a:t>
            </a:r>
          </a:p>
          <a:p>
            <a:pPr algn="ctr">
              <a:buNone/>
            </a:pPr>
            <a:r>
              <a:rPr lang="uk-UA" dirty="0" smtClean="0"/>
              <a:t>підручників</a:t>
            </a:r>
            <a:endParaRPr lang="uk-UA" dirty="0" smtClean="0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gray">
          <a:xfrm>
            <a:off x="2897188" y="1714489"/>
            <a:ext cx="3379787" cy="15700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gray">
          <a:xfrm>
            <a:off x="2909888" y="2171700"/>
            <a:ext cx="3340100" cy="460375"/>
          </a:xfrm>
          <a:prstGeom prst="roundRect">
            <a:avLst>
              <a:gd name="adj" fmla="val 34829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 smtClean="0"/>
              <a:t>Інформаційні технології сьогодення</a:t>
            </a:r>
            <a:endParaRPr lang="en-US" sz="2800" dirty="0"/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gray">
          <a:xfrm rot="5400000">
            <a:off x="2142331" y="248364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gray">
          <a:xfrm rot="-5400000">
            <a:off x="6165056" y="2529682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black">
          <a:xfrm>
            <a:off x="2857488" y="1714488"/>
            <a:ext cx="35719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Активізація пізнавальної </a:t>
            </a:r>
          </a:p>
          <a:p>
            <a:pPr algn="ctr"/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д</a:t>
            </a: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</a:rPr>
              <a:t>іяльності учнів</a:t>
            </a:r>
            <a:endParaRPr lang="en-US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gray">
          <a:xfrm>
            <a:off x="2951163" y="2617788"/>
            <a:ext cx="3243262" cy="0"/>
          </a:xfrm>
          <a:prstGeom prst="line">
            <a:avLst/>
          </a:prstGeom>
          <a:noFill/>
          <a:ln w="9525">
            <a:solidFill>
              <a:srgbClr val="EAEAEA"/>
            </a:solidFill>
            <a:prstDash val="dash"/>
            <a:round/>
            <a:headEnd/>
            <a:tailEnd/>
          </a:ln>
          <a:effectLst>
            <a:outerShdw dist="17961" dir="189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gray">
          <a:xfrm>
            <a:off x="357158" y="1071546"/>
            <a:ext cx="2500330" cy="126206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 smtClean="0"/>
              <a:t>Виступ </a:t>
            </a:r>
            <a:r>
              <a:rPr lang="uk-UA" dirty="0" smtClean="0"/>
              <a:t>з опорою </a:t>
            </a:r>
            <a:endParaRPr lang="uk-UA" dirty="0" smtClean="0"/>
          </a:p>
          <a:p>
            <a:pPr algn="ctr"/>
            <a:r>
              <a:rPr lang="uk-UA" dirty="0" smtClean="0"/>
              <a:t>на </a:t>
            </a:r>
            <a:r>
              <a:rPr lang="uk-UA" dirty="0" smtClean="0"/>
              <a:t>мультимедійну </a:t>
            </a:r>
            <a:endParaRPr lang="uk-UA" dirty="0" smtClean="0"/>
          </a:p>
          <a:p>
            <a:pPr algn="ctr"/>
            <a:r>
              <a:rPr lang="uk-UA" dirty="0" smtClean="0"/>
              <a:t>презентацію</a:t>
            </a:r>
            <a:endParaRPr lang="ru-RU" dirty="0"/>
          </a:p>
        </p:txBody>
      </p:sp>
      <p:sp>
        <p:nvSpPr>
          <p:cNvPr id="106510" name="AutoShape 14"/>
          <p:cNvSpPr>
            <a:spLocks noChangeArrowheads="1"/>
          </p:cNvSpPr>
          <p:nvPr/>
        </p:nvSpPr>
        <p:spPr bwMode="gray">
          <a:xfrm>
            <a:off x="6858016" y="2714620"/>
            <a:ext cx="1658937" cy="144145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 smtClean="0"/>
              <a:t>Перегляд </a:t>
            </a:r>
          </a:p>
          <a:p>
            <a:pPr algn="ctr"/>
            <a:r>
              <a:rPr lang="uk-UA" dirty="0" smtClean="0"/>
              <a:t>відеороликів</a:t>
            </a:r>
            <a:endParaRPr lang="ru-RU" dirty="0"/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gray">
          <a:xfrm>
            <a:off x="6858016" y="1142984"/>
            <a:ext cx="2071702" cy="153195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uk-UA" dirty="0" smtClean="0"/>
              <a:t>Робота </a:t>
            </a:r>
            <a:r>
              <a:rPr lang="uk-UA" dirty="0" smtClean="0"/>
              <a:t>з 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електронними </a:t>
            </a:r>
          </a:p>
          <a:p>
            <a:pPr algn="ctr">
              <a:buNone/>
            </a:pPr>
            <a:r>
              <a:rPr lang="uk-UA" dirty="0" smtClean="0"/>
              <a:t>енциклопедіями </a:t>
            </a:r>
            <a:endParaRPr lang="uk-UA" dirty="0" smtClean="0"/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white">
          <a:xfrm>
            <a:off x="752475" y="2109788"/>
            <a:ext cx="1393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3352800" y="4632325"/>
            <a:ext cx="39036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/>
              <a:t>[Image Info]</a:t>
            </a:r>
            <a:r>
              <a:rPr lang="en-US" sz="800"/>
              <a:t> </a:t>
            </a:r>
            <a:r>
              <a:rPr lang="en-US" sz="800" b="0"/>
              <a:t> </a:t>
            </a:r>
            <a:r>
              <a:rPr lang="en-US" sz="900" b="0"/>
              <a:t>www.wizdata.co.kr</a:t>
            </a:r>
            <a:r>
              <a:rPr lang="en-US" sz="800"/>
              <a:t>         </a:t>
            </a:r>
            <a:r>
              <a:rPr lang="en-US" sz="800" b="0"/>
              <a:t>  - Note to customers : This image has been licensed to be used within this PowerPoint template only.  You may not extract the image for any other use. 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14348" y="4572008"/>
            <a:ext cx="7858180" cy="17145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uk-UA" sz="2400" dirty="0" smtClean="0"/>
              <a:t>Мультимедійна презентація</a:t>
            </a:r>
          </a:p>
          <a:p>
            <a:pPr>
              <a:buNone/>
            </a:pPr>
            <a:r>
              <a:rPr lang="uk-UA" sz="2400" dirty="0" smtClean="0"/>
              <a:t> </a:t>
            </a:r>
            <a:r>
              <a:rPr lang="uk-UA" dirty="0" smtClean="0"/>
              <a:t>(передбачає</a:t>
            </a:r>
            <a:r>
              <a:rPr lang="ru-RU" dirty="0" smtClean="0"/>
              <a:t> </a:t>
            </a:r>
            <a:r>
              <a:rPr lang="uk-UA" dirty="0" smtClean="0"/>
              <a:t>демонстрацію на великому екрані в супроводі викладача або майстра </a:t>
            </a:r>
            <a:r>
              <a:rPr lang="ru-RU" dirty="0" smtClean="0"/>
              <a:t>, </a:t>
            </a:r>
            <a:r>
              <a:rPr lang="uk-UA" dirty="0" smtClean="0"/>
              <a:t>і містить назви основних розділів і тез виступу, а також нерухомі і рухомі ілюстрації </a:t>
            </a:r>
            <a:r>
              <a:rPr lang="ru-RU" dirty="0" smtClean="0"/>
              <a:t>(</a:t>
            </a:r>
            <a:r>
              <a:rPr lang="uk-UA" dirty="0" smtClean="0"/>
              <a:t>фотографії, відеофільми</a:t>
            </a:r>
            <a:r>
              <a:rPr lang="ru-RU" dirty="0" smtClean="0"/>
              <a:t>, </a:t>
            </a:r>
            <a:r>
              <a:rPr lang="uk-UA" dirty="0" smtClean="0"/>
              <a:t>мультиплікації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nes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Biznes</Template>
  <TotalTime>633</TotalTime>
  <Words>472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Biznes</vt:lpstr>
      <vt:lpstr>Формування освітнього середовища прогресивними технологіями </vt:lpstr>
      <vt:lpstr>Епіграф-мета</vt:lpstr>
      <vt:lpstr>Урок виробничого навчання</vt:lpstr>
      <vt:lpstr>Планування уроку виробничого навчання</vt:lpstr>
      <vt:lpstr>Постійний зв’язок між вчителем та учнем</vt:lpstr>
      <vt:lpstr>Основа підготовки конкурентоспроможних кваліфікованих робітників торгівлі</vt:lpstr>
      <vt:lpstr>Технології  виробничого навчання </vt:lpstr>
      <vt:lpstr>Технології навчання</vt:lpstr>
      <vt:lpstr>Інформаційні технології сьогодення</vt:lpstr>
      <vt:lpstr>Новітні технології торгівлі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http://o5-5.ru/ - Коллекция презентаций по всем предметам. Шаблоны PowerPoint</dc:description>
  <cp:lastModifiedBy>User</cp:lastModifiedBy>
  <cp:revision>54</cp:revision>
  <dcterms:created xsi:type="dcterms:W3CDTF">2014-02-04T11:48:07Z</dcterms:created>
  <dcterms:modified xsi:type="dcterms:W3CDTF">2014-02-07T12:24:58Z</dcterms:modified>
</cp:coreProperties>
</file>